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8" r:id="rId3"/>
    <p:sldId id="257"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9" d="100"/>
          <a:sy n="79" d="100"/>
        </p:scale>
        <p:origin x="77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10.png>
</file>

<file path=ppt/media/image11.png>
</file>

<file path=ppt/media/image2.pn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A1A3E-2778-A88B-24A0-AAFA9677F0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6522736-AFC3-453A-AE97-B426BF091CD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68F7722-05B9-5323-5458-F2A324E4FA78}"/>
              </a:ext>
            </a:extLst>
          </p:cNvPr>
          <p:cNvSpPr>
            <a:spLocks noGrp="1"/>
          </p:cNvSpPr>
          <p:nvPr>
            <p:ph type="dt" sz="half" idx="10"/>
          </p:nvPr>
        </p:nvSpPr>
        <p:spPr/>
        <p:txBody>
          <a:bodyPr/>
          <a:lstStyle/>
          <a:p>
            <a:fld id="{11008460-8B2F-4AAA-A4E2-10730069204C}" type="datetimeFigureOut">
              <a:rPr lang="en-US" smtClean="0"/>
              <a:t>11/12/2023</a:t>
            </a:fld>
            <a:endParaRPr lang="en-US"/>
          </a:p>
        </p:txBody>
      </p:sp>
      <p:sp>
        <p:nvSpPr>
          <p:cNvPr id="5" name="Footer Placeholder 4">
            <a:extLst>
              <a:ext uri="{FF2B5EF4-FFF2-40B4-BE49-F238E27FC236}">
                <a16:creationId xmlns:a16="http://schemas.microsoft.com/office/drawing/2014/main" id="{F02E6735-2A31-2DB1-5024-BBAE3F4DEC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F4525A-6AEB-BA3E-14BA-0CBD2DE0A562}"/>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223674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18D31-704B-7738-7060-31C3FD0C246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834BE23-2773-A422-9223-7D9F91CD982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7A6C4B-F174-1459-C6F2-B69F13AD2ED4}"/>
              </a:ext>
            </a:extLst>
          </p:cNvPr>
          <p:cNvSpPr>
            <a:spLocks noGrp="1"/>
          </p:cNvSpPr>
          <p:nvPr>
            <p:ph type="dt" sz="half" idx="10"/>
          </p:nvPr>
        </p:nvSpPr>
        <p:spPr/>
        <p:txBody>
          <a:bodyPr/>
          <a:lstStyle/>
          <a:p>
            <a:fld id="{11008460-8B2F-4AAA-A4E2-10730069204C}" type="datetimeFigureOut">
              <a:rPr lang="en-US" smtClean="0"/>
              <a:t>11/12/2023</a:t>
            </a:fld>
            <a:endParaRPr lang="en-US"/>
          </a:p>
        </p:txBody>
      </p:sp>
      <p:sp>
        <p:nvSpPr>
          <p:cNvPr id="5" name="Footer Placeholder 4">
            <a:extLst>
              <a:ext uri="{FF2B5EF4-FFF2-40B4-BE49-F238E27FC236}">
                <a16:creationId xmlns:a16="http://schemas.microsoft.com/office/drawing/2014/main" id="{F64E94FB-DC14-C266-D3EA-9663E5248E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A296C8-9FD5-6F2E-83BD-19242F28441B}"/>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9724106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987CFDE-D7FB-E2E3-FB56-8CC07A1FDF6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633EC19-9FD5-694B-FAA9-0526D5A426D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6DA8C9-8858-E298-D3B6-7F7B105664F8}"/>
              </a:ext>
            </a:extLst>
          </p:cNvPr>
          <p:cNvSpPr>
            <a:spLocks noGrp="1"/>
          </p:cNvSpPr>
          <p:nvPr>
            <p:ph type="dt" sz="half" idx="10"/>
          </p:nvPr>
        </p:nvSpPr>
        <p:spPr/>
        <p:txBody>
          <a:bodyPr/>
          <a:lstStyle/>
          <a:p>
            <a:fld id="{11008460-8B2F-4AAA-A4E2-10730069204C}" type="datetimeFigureOut">
              <a:rPr lang="en-US" smtClean="0"/>
              <a:t>11/12/2023</a:t>
            </a:fld>
            <a:endParaRPr lang="en-US"/>
          </a:p>
        </p:txBody>
      </p:sp>
      <p:sp>
        <p:nvSpPr>
          <p:cNvPr id="5" name="Footer Placeholder 4">
            <a:extLst>
              <a:ext uri="{FF2B5EF4-FFF2-40B4-BE49-F238E27FC236}">
                <a16:creationId xmlns:a16="http://schemas.microsoft.com/office/drawing/2014/main" id="{E5DEDCF6-FB45-F063-87AF-C693B9BD9A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47387A-09F0-8FEE-9C3D-A7F06C9F33DC}"/>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7595596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8EE8C-74EE-4020-E751-968EA2942D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2D1D59C-8EED-9996-953F-01832CACC15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CD4C17-233C-DE1E-EC44-2FFBECE308C6}"/>
              </a:ext>
            </a:extLst>
          </p:cNvPr>
          <p:cNvSpPr>
            <a:spLocks noGrp="1"/>
          </p:cNvSpPr>
          <p:nvPr>
            <p:ph type="dt" sz="half" idx="10"/>
          </p:nvPr>
        </p:nvSpPr>
        <p:spPr/>
        <p:txBody>
          <a:bodyPr/>
          <a:lstStyle/>
          <a:p>
            <a:fld id="{11008460-8B2F-4AAA-A4E2-10730069204C}" type="datetimeFigureOut">
              <a:rPr lang="en-US" smtClean="0"/>
              <a:t>11/12/2023</a:t>
            </a:fld>
            <a:endParaRPr lang="en-US"/>
          </a:p>
        </p:txBody>
      </p:sp>
      <p:sp>
        <p:nvSpPr>
          <p:cNvPr id="5" name="Footer Placeholder 4">
            <a:extLst>
              <a:ext uri="{FF2B5EF4-FFF2-40B4-BE49-F238E27FC236}">
                <a16:creationId xmlns:a16="http://schemas.microsoft.com/office/drawing/2014/main" id="{D1D102B5-DF06-E13B-CFA1-D23F797354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E7FBB4-2798-EBD8-9862-FC5927DF6CA4}"/>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9231698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A2699-A2E9-1B91-1A20-8D67A8CF2E2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A848B84-38FE-D4BF-6A83-69E802CBB87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B68377-77AE-D44C-038F-198A9522443A}"/>
              </a:ext>
            </a:extLst>
          </p:cNvPr>
          <p:cNvSpPr>
            <a:spLocks noGrp="1"/>
          </p:cNvSpPr>
          <p:nvPr>
            <p:ph type="dt" sz="half" idx="10"/>
          </p:nvPr>
        </p:nvSpPr>
        <p:spPr/>
        <p:txBody>
          <a:bodyPr/>
          <a:lstStyle/>
          <a:p>
            <a:fld id="{11008460-8B2F-4AAA-A4E2-10730069204C}" type="datetimeFigureOut">
              <a:rPr lang="en-US" smtClean="0"/>
              <a:t>11/12/2023</a:t>
            </a:fld>
            <a:endParaRPr lang="en-US"/>
          </a:p>
        </p:txBody>
      </p:sp>
      <p:sp>
        <p:nvSpPr>
          <p:cNvPr id="5" name="Footer Placeholder 4">
            <a:extLst>
              <a:ext uri="{FF2B5EF4-FFF2-40B4-BE49-F238E27FC236}">
                <a16:creationId xmlns:a16="http://schemas.microsoft.com/office/drawing/2014/main" id="{9398BC01-73FF-CA89-8907-B865622258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AE7696-E533-68DD-43EE-58652C998CE7}"/>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9992995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75C0E-1FAC-09C2-9211-9218D6810CD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BD66FEC-902A-04BF-A475-55D975197A7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859589E-81BF-0B0A-2E78-C5FB6E1C7DD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82EA378-2A98-C38D-07DA-40CC7F736B04}"/>
              </a:ext>
            </a:extLst>
          </p:cNvPr>
          <p:cNvSpPr>
            <a:spLocks noGrp="1"/>
          </p:cNvSpPr>
          <p:nvPr>
            <p:ph type="dt" sz="half" idx="10"/>
          </p:nvPr>
        </p:nvSpPr>
        <p:spPr/>
        <p:txBody>
          <a:bodyPr/>
          <a:lstStyle/>
          <a:p>
            <a:fld id="{11008460-8B2F-4AAA-A4E2-10730069204C}" type="datetimeFigureOut">
              <a:rPr lang="en-US" smtClean="0"/>
              <a:t>11/12/2023</a:t>
            </a:fld>
            <a:endParaRPr lang="en-US"/>
          </a:p>
        </p:txBody>
      </p:sp>
      <p:sp>
        <p:nvSpPr>
          <p:cNvPr id="6" name="Footer Placeholder 5">
            <a:extLst>
              <a:ext uri="{FF2B5EF4-FFF2-40B4-BE49-F238E27FC236}">
                <a16:creationId xmlns:a16="http://schemas.microsoft.com/office/drawing/2014/main" id="{EDD40877-7B60-58F7-B242-5F9C9CC45F8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BD4615-FC0C-16E5-2188-8ABB215A4243}"/>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7307506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BA076-8ABA-CD60-5F74-E8A68F83B4B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4A6F6D5-9DDF-C658-B865-1DF63A9D75C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FA29B59-D2DE-842C-B1C4-1B53F3DC0B8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F893A7F-C887-7731-0C99-2210538E11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F06C7FD-2AEA-4463-6528-6A813A5EEF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601F42C-8643-D992-C5B1-32A2973A2BE6}"/>
              </a:ext>
            </a:extLst>
          </p:cNvPr>
          <p:cNvSpPr>
            <a:spLocks noGrp="1"/>
          </p:cNvSpPr>
          <p:nvPr>
            <p:ph type="dt" sz="half" idx="10"/>
          </p:nvPr>
        </p:nvSpPr>
        <p:spPr/>
        <p:txBody>
          <a:bodyPr/>
          <a:lstStyle/>
          <a:p>
            <a:fld id="{11008460-8B2F-4AAA-A4E2-10730069204C}" type="datetimeFigureOut">
              <a:rPr lang="en-US" smtClean="0"/>
              <a:t>11/12/2023</a:t>
            </a:fld>
            <a:endParaRPr lang="en-US"/>
          </a:p>
        </p:txBody>
      </p:sp>
      <p:sp>
        <p:nvSpPr>
          <p:cNvPr id="8" name="Footer Placeholder 7">
            <a:extLst>
              <a:ext uri="{FF2B5EF4-FFF2-40B4-BE49-F238E27FC236}">
                <a16:creationId xmlns:a16="http://schemas.microsoft.com/office/drawing/2014/main" id="{242DEC8A-9C43-30FF-52FD-D792A081739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F8277F4-8363-F61D-5B4E-0E2F58362221}"/>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4460338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48505-7CA6-D40C-A88E-68EF9C8223C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AAD2F09-5DA3-8A5D-5640-ADA0227E5C93}"/>
              </a:ext>
            </a:extLst>
          </p:cNvPr>
          <p:cNvSpPr>
            <a:spLocks noGrp="1"/>
          </p:cNvSpPr>
          <p:nvPr>
            <p:ph type="dt" sz="half" idx="10"/>
          </p:nvPr>
        </p:nvSpPr>
        <p:spPr/>
        <p:txBody>
          <a:bodyPr/>
          <a:lstStyle/>
          <a:p>
            <a:fld id="{11008460-8B2F-4AAA-A4E2-10730069204C}" type="datetimeFigureOut">
              <a:rPr lang="en-US" smtClean="0"/>
              <a:t>11/12/2023</a:t>
            </a:fld>
            <a:endParaRPr lang="en-US"/>
          </a:p>
        </p:txBody>
      </p:sp>
      <p:sp>
        <p:nvSpPr>
          <p:cNvPr id="4" name="Footer Placeholder 3">
            <a:extLst>
              <a:ext uri="{FF2B5EF4-FFF2-40B4-BE49-F238E27FC236}">
                <a16:creationId xmlns:a16="http://schemas.microsoft.com/office/drawing/2014/main" id="{00E4ECA7-DAD5-E4EA-EDD5-C33CF0201AC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3EC96B-902F-CC1C-8055-46BDF3D2883E}"/>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452390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77275D6-1DF7-F401-C886-D29D43108972}"/>
              </a:ext>
            </a:extLst>
          </p:cNvPr>
          <p:cNvSpPr>
            <a:spLocks noGrp="1"/>
          </p:cNvSpPr>
          <p:nvPr>
            <p:ph type="dt" sz="half" idx="10"/>
          </p:nvPr>
        </p:nvSpPr>
        <p:spPr/>
        <p:txBody>
          <a:bodyPr/>
          <a:lstStyle/>
          <a:p>
            <a:fld id="{11008460-8B2F-4AAA-A4E2-10730069204C}" type="datetimeFigureOut">
              <a:rPr lang="en-US" smtClean="0"/>
              <a:t>11/12/2023</a:t>
            </a:fld>
            <a:endParaRPr lang="en-US"/>
          </a:p>
        </p:txBody>
      </p:sp>
      <p:sp>
        <p:nvSpPr>
          <p:cNvPr id="3" name="Footer Placeholder 2">
            <a:extLst>
              <a:ext uri="{FF2B5EF4-FFF2-40B4-BE49-F238E27FC236}">
                <a16:creationId xmlns:a16="http://schemas.microsoft.com/office/drawing/2014/main" id="{E3EA82A7-0F7A-068C-D4AD-E5C611DADCA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0CAB6C6-5A43-3E04-329B-63BDB955945D}"/>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9037182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2A1C6-7D52-C1D4-5EF0-9E5BDD5E38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38D0BBD-A267-9755-3BFC-16BAF42E21E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D56121-11AC-A7B9-F703-6D7B8F8784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601149-D4D7-2FB9-F702-23E9DFB6AC2B}"/>
              </a:ext>
            </a:extLst>
          </p:cNvPr>
          <p:cNvSpPr>
            <a:spLocks noGrp="1"/>
          </p:cNvSpPr>
          <p:nvPr>
            <p:ph type="dt" sz="half" idx="10"/>
          </p:nvPr>
        </p:nvSpPr>
        <p:spPr/>
        <p:txBody>
          <a:bodyPr/>
          <a:lstStyle/>
          <a:p>
            <a:fld id="{11008460-8B2F-4AAA-A4E2-10730069204C}" type="datetimeFigureOut">
              <a:rPr lang="en-US" smtClean="0"/>
              <a:t>11/12/2023</a:t>
            </a:fld>
            <a:endParaRPr lang="en-US"/>
          </a:p>
        </p:txBody>
      </p:sp>
      <p:sp>
        <p:nvSpPr>
          <p:cNvPr id="6" name="Footer Placeholder 5">
            <a:extLst>
              <a:ext uri="{FF2B5EF4-FFF2-40B4-BE49-F238E27FC236}">
                <a16:creationId xmlns:a16="http://schemas.microsoft.com/office/drawing/2014/main" id="{57CF9803-A56C-9D59-9C71-A68CC39C54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02E7D1-7DA5-A7C5-3A12-798287A5F9F0}"/>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7488952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F8C9A-E8C2-81B9-6572-99D1A319019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453A7F9-529B-2CF6-FC02-A351A40615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2A5FB23-B879-A513-39A6-4FB7CD3997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D1FA09-C2B1-224E-5B39-6476B276FED9}"/>
              </a:ext>
            </a:extLst>
          </p:cNvPr>
          <p:cNvSpPr>
            <a:spLocks noGrp="1"/>
          </p:cNvSpPr>
          <p:nvPr>
            <p:ph type="dt" sz="half" idx="10"/>
          </p:nvPr>
        </p:nvSpPr>
        <p:spPr/>
        <p:txBody>
          <a:bodyPr/>
          <a:lstStyle/>
          <a:p>
            <a:fld id="{11008460-8B2F-4AAA-A4E2-10730069204C}" type="datetimeFigureOut">
              <a:rPr lang="en-US" smtClean="0"/>
              <a:t>11/12/2023</a:t>
            </a:fld>
            <a:endParaRPr lang="en-US"/>
          </a:p>
        </p:txBody>
      </p:sp>
      <p:sp>
        <p:nvSpPr>
          <p:cNvPr id="6" name="Footer Placeholder 5">
            <a:extLst>
              <a:ext uri="{FF2B5EF4-FFF2-40B4-BE49-F238E27FC236}">
                <a16:creationId xmlns:a16="http://schemas.microsoft.com/office/drawing/2014/main" id="{D08B5145-7279-CB12-9FB5-A3FC0658728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E76C1F-F9D8-0990-F038-112852B706FA}"/>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9262664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374B092-D7E4-009A-1073-D9B067BC857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9262580-6D2B-2B03-97EE-32DE9D323F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511DB5-5F74-1038-677D-4295FBAEA5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008460-8B2F-4AAA-A4E2-10730069204C}" type="datetimeFigureOut">
              <a:rPr lang="en-US" smtClean="0"/>
              <a:pPr/>
              <a:t>11/12/2023</a:t>
            </a:fld>
            <a:endParaRPr lang="en-US" dirty="0"/>
          </a:p>
        </p:txBody>
      </p:sp>
      <p:sp>
        <p:nvSpPr>
          <p:cNvPr id="5" name="Footer Placeholder 4">
            <a:extLst>
              <a:ext uri="{FF2B5EF4-FFF2-40B4-BE49-F238E27FC236}">
                <a16:creationId xmlns:a16="http://schemas.microsoft.com/office/drawing/2014/main" id="{C9B845E6-D02B-A7CF-0E35-F007D6C1B8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EEC5C95-2163-FB2B-413D-7BD9FB1D6F2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46259B-8396-46CD-AD42-FDEDA89DA278}" type="slidenum">
              <a:rPr lang="en-US" smtClean="0"/>
              <a:pPr/>
              <a:t>‹#›</a:t>
            </a:fld>
            <a:endParaRPr lang="en-US" dirty="0"/>
          </a:p>
        </p:txBody>
      </p:sp>
    </p:spTree>
    <p:extLst>
      <p:ext uri="{BB962C8B-B14F-4D97-AF65-F5344CB8AC3E}">
        <p14:creationId xmlns:p14="http://schemas.microsoft.com/office/powerpoint/2010/main" val="2334407336"/>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F609FF9A-4FCE-468E-A86A-C9AB525EAE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Rectangle 38">
            <a:extLst>
              <a:ext uri="{FF2B5EF4-FFF2-40B4-BE49-F238E27FC236}">
                <a16:creationId xmlns:a16="http://schemas.microsoft.com/office/drawing/2014/main" id="{021E12D4-3A88-428D-8E5E-AF1AFD923D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18" name="Picture 17" descr="A group of hands raised in the air&#10;&#10;Description automatically generated">
            <a:extLst>
              <a:ext uri="{FF2B5EF4-FFF2-40B4-BE49-F238E27FC236}">
                <a16:creationId xmlns:a16="http://schemas.microsoft.com/office/drawing/2014/main" id="{B2B13AAF-8F2C-0794-FE51-BBB4D1BC1A54}"/>
              </a:ext>
            </a:extLst>
          </p:cNvPr>
          <p:cNvPicPr>
            <a:picLocks noChangeAspect="1"/>
          </p:cNvPicPr>
          <p:nvPr/>
        </p:nvPicPr>
        <p:blipFill rotWithShape="1">
          <a:blip r:embed="rId2">
            <a:alphaModFix amt="60000"/>
          </a:blip>
          <a:srcRect/>
          <a:stretch/>
        </p:blipFill>
        <p:spPr>
          <a:xfrm>
            <a:off x="-1" y="10"/>
            <a:ext cx="12192001" cy="6857990"/>
          </a:xfrm>
          <a:prstGeom prst="rect">
            <a:avLst/>
          </a:prstGeom>
        </p:spPr>
      </p:pic>
      <p:sp>
        <p:nvSpPr>
          <p:cNvPr id="2" name="Title 1">
            <a:extLst>
              <a:ext uri="{FF2B5EF4-FFF2-40B4-BE49-F238E27FC236}">
                <a16:creationId xmlns:a16="http://schemas.microsoft.com/office/drawing/2014/main" id="{CF5312F6-C7E5-D706-8459-F978FF6F582D}"/>
              </a:ext>
            </a:extLst>
          </p:cNvPr>
          <p:cNvSpPr>
            <a:spLocks noGrp="1"/>
          </p:cNvSpPr>
          <p:nvPr>
            <p:ph type="ctrTitle"/>
          </p:nvPr>
        </p:nvSpPr>
        <p:spPr>
          <a:xfrm>
            <a:off x="838200" y="914402"/>
            <a:ext cx="10515600" cy="2985923"/>
          </a:xfrm>
        </p:spPr>
        <p:txBody>
          <a:bodyPr>
            <a:normAutofit/>
          </a:bodyPr>
          <a:lstStyle/>
          <a:p>
            <a:r>
              <a:rPr lang="en-US" sz="5200">
                <a:solidFill>
                  <a:srgbClr val="FFFFFF"/>
                </a:solidFill>
              </a:rPr>
              <a:t>A Story of Courage and Advocacy</a:t>
            </a:r>
          </a:p>
        </p:txBody>
      </p:sp>
      <p:sp>
        <p:nvSpPr>
          <p:cNvPr id="3" name="Subtitle 2">
            <a:extLst>
              <a:ext uri="{FF2B5EF4-FFF2-40B4-BE49-F238E27FC236}">
                <a16:creationId xmlns:a16="http://schemas.microsoft.com/office/drawing/2014/main" id="{E376BEBD-55BC-3613-3358-3237809052F3}"/>
              </a:ext>
            </a:extLst>
          </p:cNvPr>
          <p:cNvSpPr>
            <a:spLocks noGrp="1"/>
          </p:cNvSpPr>
          <p:nvPr>
            <p:ph type="subTitle" idx="1"/>
          </p:nvPr>
        </p:nvSpPr>
        <p:spPr>
          <a:xfrm>
            <a:off x="838200" y="4072040"/>
            <a:ext cx="10515600" cy="1384310"/>
          </a:xfrm>
        </p:spPr>
        <p:txBody>
          <a:bodyPr>
            <a:normAutofit/>
          </a:bodyPr>
          <a:lstStyle/>
          <a:p>
            <a:r>
              <a:rPr lang="en-US">
                <a:solidFill>
                  <a:srgbClr val="FFFFFF"/>
                </a:solidFill>
              </a:rPr>
              <a:t>Malala Yousafzai</a:t>
            </a:r>
          </a:p>
        </p:txBody>
      </p:sp>
    </p:spTree>
    <p:extLst>
      <p:ext uri="{BB962C8B-B14F-4D97-AF65-F5344CB8AC3E}">
        <p14:creationId xmlns:p14="http://schemas.microsoft.com/office/powerpoint/2010/main" val="1655841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750"/>
                            </p:stCondLst>
                            <p:childTnLst>
                              <p:par>
                                <p:cTn id="11" presetID="42" presetClass="entr" presetSubtype="0" fill="hold" grpId="0" nodeType="afterEffect">
                                  <p:stCondLst>
                                    <p:cond delay="25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anim calcmode="lin" valueType="num">
                                      <p:cBhvr>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74751229-0244-4FBB-BED1-407467F4C9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707102-6AA1-06AE-98B4-AA94E93FA5BF}"/>
              </a:ext>
            </a:extLst>
          </p:cNvPr>
          <p:cNvSpPr>
            <a:spLocks noGrp="1"/>
          </p:cNvSpPr>
          <p:nvPr>
            <p:ph type="title"/>
          </p:nvPr>
        </p:nvSpPr>
        <p:spPr>
          <a:xfrm>
            <a:off x="2412460" y="716407"/>
            <a:ext cx="4601183" cy="811415"/>
          </a:xfrm>
        </p:spPr>
        <p:txBody>
          <a:bodyPr vert="horz" lIns="91440" tIns="45720" rIns="91440" bIns="45720" rtlCol="0" anchor="b">
            <a:normAutofit/>
          </a:bodyPr>
          <a:lstStyle/>
          <a:p>
            <a:r>
              <a:rPr lang="en-US" sz="5200" kern="1200" dirty="0">
                <a:solidFill>
                  <a:schemeClr val="tx1"/>
                </a:solidFill>
                <a:latin typeface="+mj-lt"/>
                <a:ea typeface="+mj-ea"/>
                <a:cs typeface="+mj-cs"/>
              </a:rPr>
              <a:t>Team Members</a:t>
            </a:r>
          </a:p>
        </p:txBody>
      </p:sp>
      <p:pic>
        <p:nvPicPr>
          <p:cNvPr id="7" name="Graphic 6" descr="Group">
            <a:extLst>
              <a:ext uri="{FF2B5EF4-FFF2-40B4-BE49-F238E27FC236}">
                <a16:creationId xmlns:a16="http://schemas.microsoft.com/office/drawing/2014/main" id="{49700211-8713-C975-4CF4-5173A72B9C5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08050" y="480892"/>
            <a:ext cx="1289051" cy="1289051"/>
          </a:xfrm>
          <a:prstGeom prst="rect">
            <a:avLst/>
          </a:prstGeom>
        </p:spPr>
      </p:pic>
      <p:pic>
        <p:nvPicPr>
          <p:cNvPr id="9" name="Graphic 8" descr="Group">
            <a:extLst>
              <a:ext uri="{FF2B5EF4-FFF2-40B4-BE49-F238E27FC236}">
                <a16:creationId xmlns:a16="http://schemas.microsoft.com/office/drawing/2014/main" id="{A11BA8C0-0C6E-4EF0-81E5-E598A52D42C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5000"/>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607815" y="716407"/>
            <a:ext cx="5411343" cy="5411343"/>
          </a:xfrm>
          <a:prstGeom prst="rect">
            <a:avLst/>
          </a:prstGeom>
        </p:spPr>
      </p:pic>
    </p:spTree>
    <p:extLst>
      <p:ext uri="{BB962C8B-B14F-4D97-AF65-F5344CB8AC3E}">
        <p14:creationId xmlns:p14="http://schemas.microsoft.com/office/powerpoint/2010/main" val="4038767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750"/>
                            </p:stCondLst>
                            <p:childTnLst>
                              <p:par>
                                <p:cTn id="11" presetID="53" presetClass="entr" presetSubtype="16" fill="hold" nodeType="afterEffect">
                                  <p:stCondLst>
                                    <p:cond delay="25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EC61B-1C81-20BE-B744-95BF8FCC4F80}"/>
              </a:ext>
            </a:extLst>
          </p:cNvPr>
          <p:cNvSpPr>
            <a:spLocks noGrp="1"/>
          </p:cNvSpPr>
          <p:nvPr>
            <p:ph type="title"/>
          </p:nvPr>
        </p:nvSpPr>
        <p:spPr>
          <a:xfrm>
            <a:off x="1533525" y="1809345"/>
            <a:ext cx="3019020" cy="3212712"/>
          </a:xfrm>
        </p:spPr>
        <p:txBody>
          <a:bodyPr>
            <a:normAutofit/>
          </a:bodyPr>
          <a:lstStyle/>
          <a:p>
            <a:pPr algn="ctr"/>
            <a:r>
              <a:rPr lang="en-US" b="1" dirty="0"/>
              <a:t>Early Life and Education</a:t>
            </a:r>
          </a:p>
        </p:txBody>
      </p:sp>
      <p:sp>
        <p:nvSpPr>
          <p:cNvPr id="15" name="Content Placeholder 2">
            <a:extLst>
              <a:ext uri="{FF2B5EF4-FFF2-40B4-BE49-F238E27FC236}">
                <a16:creationId xmlns:a16="http://schemas.microsoft.com/office/drawing/2014/main" id="{174BC707-422C-0B44-3CAB-988C90F32840}"/>
              </a:ext>
            </a:extLst>
          </p:cNvPr>
          <p:cNvSpPr>
            <a:spLocks noGrp="1"/>
          </p:cNvSpPr>
          <p:nvPr>
            <p:ph idx="1"/>
          </p:nvPr>
        </p:nvSpPr>
        <p:spPr>
          <a:xfrm>
            <a:off x="5479104" y="805232"/>
            <a:ext cx="6028718" cy="5414576"/>
          </a:xfrm>
        </p:spPr>
        <p:txBody>
          <a:bodyPr anchor="ctr">
            <a:normAutofit/>
          </a:bodyPr>
          <a:lstStyle/>
          <a:p>
            <a:pPr marL="0" indent="0">
              <a:lnSpc>
                <a:spcPct val="100000"/>
              </a:lnSpc>
              <a:buNone/>
            </a:pPr>
            <a:r>
              <a:rPr lang="en-US" sz="2400" b="1" dirty="0">
                <a:effectLst/>
              </a:rPr>
              <a:t>Childhood in Pakistan</a:t>
            </a:r>
            <a:endParaRPr lang="en-US" sz="2400" b="1" dirty="0"/>
          </a:p>
          <a:p>
            <a:pPr>
              <a:lnSpc>
                <a:spcPct val="100000"/>
              </a:lnSpc>
            </a:pPr>
            <a:r>
              <a:rPr lang="en-US" sz="1700" dirty="0">
                <a:effectLst/>
              </a:rPr>
              <a:t>Malala Yousafzai was born on July 12, 1997, in Mingora, Pakistan. She grew up in the Swat Valley, where her father, Ziauddin Yousafzai, ran a school for girls. Malala was inspired by her father's activism and advocacy for education, and she began speaking out for girls' education at a young age.</a:t>
            </a:r>
            <a:endParaRPr lang="en-US" sz="1700" dirty="0"/>
          </a:p>
          <a:p>
            <a:pPr marL="0" indent="0">
              <a:lnSpc>
                <a:spcPct val="100000"/>
              </a:lnSpc>
              <a:buNone/>
            </a:pPr>
            <a:r>
              <a:rPr lang="en-US" sz="2400" b="1" dirty="0">
                <a:effectLst/>
              </a:rPr>
              <a:t>Education and Activism</a:t>
            </a:r>
            <a:endParaRPr lang="en-US" sz="2400" b="1" dirty="0"/>
          </a:p>
          <a:p>
            <a:pPr>
              <a:lnSpc>
                <a:spcPct val="100000"/>
              </a:lnSpc>
            </a:pPr>
            <a:r>
              <a:rPr lang="en-US" sz="1700" dirty="0">
                <a:effectLst/>
              </a:rPr>
              <a:t>Malala attended her father's school and became an advocate for education and women's rights. She began blogging for the BBC about her experiences under Taliban rule, and her activism gained international attention. In 2011, she was awarded Pakistan's National Youth Peace Prize for her work promoting peace and education.</a:t>
            </a:r>
            <a:endParaRPr lang="en-US" sz="1700" dirty="0"/>
          </a:p>
          <a:p>
            <a:pPr>
              <a:lnSpc>
                <a:spcPct val="100000"/>
              </a:lnSpc>
            </a:pPr>
            <a:endParaRPr lang="en-US" sz="1700" dirty="0"/>
          </a:p>
        </p:txBody>
      </p:sp>
    </p:spTree>
    <p:extLst>
      <p:ext uri="{BB962C8B-B14F-4D97-AF65-F5344CB8AC3E}">
        <p14:creationId xmlns:p14="http://schemas.microsoft.com/office/powerpoint/2010/main" val="3592412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750"/>
                            </p:stCondLst>
                            <p:childTnLst>
                              <p:par>
                                <p:cTn id="11" presetID="22" presetClass="entr" presetSubtype="1" fill="hold" nodeType="afterEffect">
                                  <p:stCondLst>
                                    <p:cond delay="250"/>
                                  </p:stCondLst>
                                  <p:childTnLst>
                                    <p:set>
                                      <p:cBhvr>
                                        <p:cTn id="12" dur="1" fill="hold">
                                          <p:stCondLst>
                                            <p:cond delay="0"/>
                                          </p:stCondLst>
                                        </p:cTn>
                                        <p:tgtEl>
                                          <p:spTgt spid="15">
                                            <p:txEl>
                                              <p:pRg st="0" end="0"/>
                                            </p:txEl>
                                          </p:spTgt>
                                        </p:tgtEl>
                                        <p:attrNameLst>
                                          <p:attrName>style.visibility</p:attrName>
                                        </p:attrNameLst>
                                      </p:cBhvr>
                                      <p:to>
                                        <p:strVal val="visible"/>
                                      </p:to>
                                    </p:set>
                                    <p:animEffect transition="in" filter="wipe(up)">
                                      <p:cBhvr>
                                        <p:cTn id="13" dur="500"/>
                                        <p:tgtEl>
                                          <p:spTgt spid="15">
                                            <p:txEl>
                                              <p:pRg st="0" end="0"/>
                                            </p:txEl>
                                          </p:spTgt>
                                        </p:tgtEl>
                                      </p:cBhvr>
                                    </p:animEffect>
                                  </p:childTnLst>
                                </p:cTn>
                              </p:par>
                            </p:childTnLst>
                          </p:cTn>
                        </p:par>
                        <p:par>
                          <p:cTn id="14" fill="hold">
                            <p:stCondLst>
                              <p:cond delay="1500"/>
                            </p:stCondLst>
                            <p:childTnLst>
                              <p:par>
                                <p:cTn id="15" presetID="22" presetClass="entr" presetSubtype="1" fill="hold" nodeType="afterEffect">
                                  <p:stCondLst>
                                    <p:cond delay="250"/>
                                  </p:stCondLst>
                                  <p:childTnLst>
                                    <p:set>
                                      <p:cBhvr>
                                        <p:cTn id="16" dur="1" fill="hold">
                                          <p:stCondLst>
                                            <p:cond delay="0"/>
                                          </p:stCondLst>
                                        </p:cTn>
                                        <p:tgtEl>
                                          <p:spTgt spid="15">
                                            <p:txEl>
                                              <p:pRg st="1" end="1"/>
                                            </p:txEl>
                                          </p:spTgt>
                                        </p:tgtEl>
                                        <p:attrNameLst>
                                          <p:attrName>style.visibility</p:attrName>
                                        </p:attrNameLst>
                                      </p:cBhvr>
                                      <p:to>
                                        <p:strVal val="visible"/>
                                      </p:to>
                                    </p:set>
                                    <p:animEffect transition="in" filter="wipe(up)">
                                      <p:cBhvr>
                                        <p:cTn id="17" dur="500"/>
                                        <p:tgtEl>
                                          <p:spTgt spid="15">
                                            <p:txEl>
                                              <p:pRg st="1" end="1"/>
                                            </p:txEl>
                                          </p:spTgt>
                                        </p:tgtEl>
                                      </p:cBhvr>
                                    </p:animEffect>
                                  </p:childTnLst>
                                </p:cTn>
                              </p:par>
                            </p:childTnLst>
                          </p:cTn>
                        </p:par>
                        <p:par>
                          <p:cTn id="18" fill="hold">
                            <p:stCondLst>
                              <p:cond delay="2250"/>
                            </p:stCondLst>
                            <p:childTnLst>
                              <p:par>
                                <p:cTn id="19" presetID="22" presetClass="entr" presetSubtype="1" fill="hold" nodeType="afterEffect">
                                  <p:stCondLst>
                                    <p:cond delay="250"/>
                                  </p:stCondLst>
                                  <p:childTnLst>
                                    <p:set>
                                      <p:cBhvr>
                                        <p:cTn id="20" dur="1" fill="hold">
                                          <p:stCondLst>
                                            <p:cond delay="0"/>
                                          </p:stCondLst>
                                        </p:cTn>
                                        <p:tgtEl>
                                          <p:spTgt spid="15">
                                            <p:txEl>
                                              <p:pRg st="2" end="2"/>
                                            </p:txEl>
                                          </p:spTgt>
                                        </p:tgtEl>
                                        <p:attrNameLst>
                                          <p:attrName>style.visibility</p:attrName>
                                        </p:attrNameLst>
                                      </p:cBhvr>
                                      <p:to>
                                        <p:strVal val="visible"/>
                                      </p:to>
                                    </p:set>
                                    <p:animEffect transition="in" filter="wipe(up)">
                                      <p:cBhvr>
                                        <p:cTn id="21" dur="500"/>
                                        <p:tgtEl>
                                          <p:spTgt spid="15">
                                            <p:txEl>
                                              <p:pRg st="2" end="2"/>
                                            </p:txEl>
                                          </p:spTgt>
                                        </p:tgtEl>
                                      </p:cBhvr>
                                    </p:animEffect>
                                  </p:childTnLst>
                                </p:cTn>
                              </p:par>
                            </p:childTnLst>
                          </p:cTn>
                        </p:par>
                        <p:par>
                          <p:cTn id="22" fill="hold">
                            <p:stCondLst>
                              <p:cond delay="3000"/>
                            </p:stCondLst>
                            <p:childTnLst>
                              <p:par>
                                <p:cTn id="23" presetID="22" presetClass="entr" presetSubtype="1" fill="hold" nodeType="afterEffect">
                                  <p:stCondLst>
                                    <p:cond delay="250"/>
                                  </p:stCondLst>
                                  <p:childTnLst>
                                    <p:set>
                                      <p:cBhvr>
                                        <p:cTn id="24" dur="1" fill="hold">
                                          <p:stCondLst>
                                            <p:cond delay="0"/>
                                          </p:stCondLst>
                                        </p:cTn>
                                        <p:tgtEl>
                                          <p:spTgt spid="15">
                                            <p:txEl>
                                              <p:pRg st="3" end="3"/>
                                            </p:txEl>
                                          </p:spTgt>
                                        </p:tgtEl>
                                        <p:attrNameLst>
                                          <p:attrName>style.visibility</p:attrName>
                                        </p:attrNameLst>
                                      </p:cBhvr>
                                      <p:to>
                                        <p:strVal val="visible"/>
                                      </p:to>
                                    </p:set>
                                    <p:animEffect transition="in" filter="wipe(up)">
                                      <p:cBhvr>
                                        <p:cTn id="25" dur="500"/>
                                        <p:tgtEl>
                                          <p:spTgt spid="1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AB8FE-22B3-77CF-FEA6-29FFDFA08B3F}"/>
              </a:ext>
            </a:extLst>
          </p:cNvPr>
          <p:cNvSpPr>
            <a:spLocks noGrp="1"/>
          </p:cNvSpPr>
          <p:nvPr>
            <p:ph type="title"/>
          </p:nvPr>
        </p:nvSpPr>
        <p:spPr>
          <a:xfrm>
            <a:off x="1441309" y="104180"/>
            <a:ext cx="9309382" cy="1064277"/>
          </a:xfrm>
        </p:spPr>
        <p:txBody>
          <a:bodyPr>
            <a:normAutofit/>
          </a:bodyPr>
          <a:lstStyle/>
          <a:p>
            <a:pPr algn="ctr"/>
            <a:r>
              <a:rPr lang="en-US" b="1" dirty="0"/>
              <a:t>Taliban Takeover and Malala’s Activism</a:t>
            </a:r>
          </a:p>
        </p:txBody>
      </p:sp>
      <p:pic>
        <p:nvPicPr>
          <p:cNvPr id="5" name="Content Placeholder 4" descr="A person with long brown hair wearing a colorful scarf&#10;&#10;Description automatically generated">
            <a:extLst>
              <a:ext uri="{FF2B5EF4-FFF2-40B4-BE49-F238E27FC236}">
                <a16:creationId xmlns:a16="http://schemas.microsoft.com/office/drawing/2014/main" id="{BF6575B3-4B84-C716-CB51-C65DFF13729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43897" y="1063439"/>
            <a:ext cx="5152103" cy="3108575"/>
          </a:xfrm>
        </p:spPr>
      </p:pic>
      <p:pic>
        <p:nvPicPr>
          <p:cNvPr id="7" name="Picture 6" descr="A person with a scarf on her head&#10;&#10;Description automatically generated">
            <a:extLst>
              <a:ext uri="{FF2B5EF4-FFF2-40B4-BE49-F238E27FC236}">
                <a16:creationId xmlns:a16="http://schemas.microsoft.com/office/drawing/2014/main" id="{A10B70EE-D5D6-E509-D2A9-F17474465D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51727" y="1063439"/>
            <a:ext cx="5152103" cy="3108575"/>
          </a:xfrm>
          <a:prstGeom prst="rect">
            <a:avLst/>
          </a:prstGeom>
        </p:spPr>
      </p:pic>
      <p:sp>
        <p:nvSpPr>
          <p:cNvPr id="8" name="TextBox 7">
            <a:extLst>
              <a:ext uri="{FF2B5EF4-FFF2-40B4-BE49-F238E27FC236}">
                <a16:creationId xmlns:a16="http://schemas.microsoft.com/office/drawing/2014/main" id="{FF03CA7C-E01C-A796-3EED-4CBF945C624A}"/>
              </a:ext>
            </a:extLst>
          </p:cNvPr>
          <p:cNvSpPr txBox="1"/>
          <p:nvPr/>
        </p:nvSpPr>
        <p:spPr>
          <a:xfrm>
            <a:off x="943897" y="4316212"/>
            <a:ext cx="5350213" cy="2400657"/>
          </a:xfrm>
          <a:prstGeom prst="rect">
            <a:avLst/>
          </a:prstGeom>
          <a:noFill/>
        </p:spPr>
        <p:txBody>
          <a:bodyPr wrap="square" rtlCol="0">
            <a:spAutoFit/>
          </a:bodyPr>
          <a:lstStyle/>
          <a:p>
            <a:r>
              <a:rPr lang="en-US" sz="2400" b="1" dirty="0">
                <a:effectLst/>
              </a:rPr>
              <a:t>Taliban Takeover</a:t>
            </a:r>
            <a:endParaRPr lang="en-US" sz="2400" b="1" dirty="0"/>
          </a:p>
          <a:p>
            <a:r>
              <a:rPr lang="en-US" dirty="0">
                <a:effectLst/>
              </a:rPr>
              <a:t>In 2007, the Taliban began to take control of the Swat Valley in Pakistan, where Malala and her family lived. The Taliban imposed strict rules on the population, including banning girls from attending school. Malala became an advocate for girls' education and spoke out against the Taliban's actions.</a:t>
            </a:r>
            <a:endParaRPr lang="en-US" dirty="0"/>
          </a:p>
          <a:p>
            <a:endParaRPr lang="en-US" dirty="0"/>
          </a:p>
        </p:txBody>
      </p:sp>
      <p:sp>
        <p:nvSpPr>
          <p:cNvPr id="9" name="TextBox 8">
            <a:extLst>
              <a:ext uri="{FF2B5EF4-FFF2-40B4-BE49-F238E27FC236}">
                <a16:creationId xmlns:a16="http://schemas.microsoft.com/office/drawing/2014/main" id="{322C39D2-B36F-6051-3C3D-CF7F7172EFB6}"/>
              </a:ext>
            </a:extLst>
          </p:cNvPr>
          <p:cNvSpPr txBox="1"/>
          <p:nvPr/>
        </p:nvSpPr>
        <p:spPr>
          <a:xfrm>
            <a:off x="6451727" y="4316212"/>
            <a:ext cx="5152103" cy="2677656"/>
          </a:xfrm>
          <a:prstGeom prst="rect">
            <a:avLst/>
          </a:prstGeom>
          <a:noFill/>
        </p:spPr>
        <p:txBody>
          <a:bodyPr wrap="square" rtlCol="0">
            <a:spAutoFit/>
          </a:bodyPr>
          <a:lstStyle/>
          <a:p>
            <a:r>
              <a:rPr lang="en-US" sz="2400" b="1" dirty="0">
                <a:effectLst/>
              </a:rPr>
              <a:t>Malala’s Activism</a:t>
            </a:r>
            <a:endParaRPr lang="en-US" sz="2400" b="1" dirty="0"/>
          </a:p>
          <a:p>
            <a:r>
              <a:rPr lang="en-US" dirty="0">
                <a:effectLst/>
              </a:rPr>
              <a:t>Malala began speaking out publicly about the importance of education for girls and the need to resist the Taliban's efforts to suppress it. She gave interviews to the media, wrote a blog for the BBC, and even appeared in a documentary about her life. Her activism brought her to the attention of the Taliban, who saw her as a threat.</a:t>
            </a:r>
            <a:endParaRPr lang="en-US" dirty="0"/>
          </a:p>
          <a:p>
            <a:endParaRPr lang="en-US" dirty="0"/>
          </a:p>
        </p:txBody>
      </p:sp>
    </p:spTree>
    <p:extLst>
      <p:ext uri="{BB962C8B-B14F-4D97-AF65-F5344CB8AC3E}">
        <p14:creationId xmlns:p14="http://schemas.microsoft.com/office/powerpoint/2010/main" val="1056995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750"/>
                            </p:stCondLst>
                            <p:childTnLst>
                              <p:par>
                                <p:cTn id="11" presetID="53" presetClass="entr" presetSubtype="16" fill="hold" nodeType="afterEffect">
                                  <p:stCondLst>
                                    <p:cond delay="25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animEffect transition="in" filter="fade">
                                      <p:cBhvr>
                                        <p:cTn id="15" dur="500"/>
                                        <p:tgtEl>
                                          <p:spTgt spid="5"/>
                                        </p:tgtEl>
                                      </p:cBhvr>
                                    </p:animEffect>
                                  </p:childTnLst>
                                </p:cTn>
                              </p:par>
                            </p:childTnLst>
                          </p:cTn>
                        </p:par>
                        <p:par>
                          <p:cTn id="16" fill="hold">
                            <p:stCondLst>
                              <p:cond delay="1500"/>
                            </p:stCondLst>
                            <p:childTnLst>
                              <p:par>
                                <p:cTn id="17" presetID="53" presetClass="entr" presetSubtype="16" fill="hold" nodeType="afterEffect">
                                  <p:stCondLst>
                                    <p:cond delay="250"/>
                                  </p:stCondLst>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ppt_w</p:attrName>
                                        </p:attrNameLst>
                                      </p:cBhvr>
                                      <p:tavLst>
                                        <p:tav tm="0">
                                          <p:val>
                                            <p:fltVal val="0"/>
                                          </p:val>
                                        </p:tav>
                                        <p:tav tm="100000">
                                          <p:val>
                                            <p:strVal val="#ppt_w"/>
                                          </p:val>
                                        </p:tav>
                                      </p:tavLst>
                                    </p:anim>
                                    <p:anim calcmode="lin" valueType="num">
                                      <p:cBhvr>
                                        <p:cTn id="20" dur="500" fill="hold"/>
                                        <p:tgtEl>
                                          <p:spTgt spid="7"/>
                                        </p:tgtEl>
                                        <p:attrNameLst>
                                          <p:attrName>ppt_h</p:attrName>
                                        </p:attrNameLst>
                                      </p:cBhvr>
                                      <p:tavLst>
                                        <p:tav tm="0">
                                          <p:val>
                                            <p:fltVal val="0"/>
                                          </p:val>
                                        </p:tav>
                                        <p:tav tm="100000">
                                          <p:val>
                                            <p:strVal val="#ppt_h"/>
                                          </p:val>
                                        </p:tav>
                                      </p:tavLst>
                                    </p:anim>
                                    <p:animEffect transition="in" filter="fade">
                                      <p:cBhvr>
                                        <p:cTn id="21" dur="500"/>
                                        <p:tgtEl>
                                          <p:spTgt spid="7"/>
                                        </p:tgtEl>
                                      </p:cBhvr>
                                    </p:animEffect>
                                  </p:childTnLst>
                                </p:cTn>
                              </p:par>
                            </p:childTnLst>
                          </p:cTn>
                        </p:par>
                        <p:par>
                          <p:cTn id="22" fill="hold">
                            <p:stCondLst>
                              <p:cond delay="2250"/>
                            </p:stCondLst>
                            <p:childTnLst>
                              <p:par>
                                <p:cTn id="23" presetID="22" presetClass="entr" presetSubtype="1" fill="hold" grpId="0" nodeType="afterEffect">
                                  <p:stCondLst>
                                    <p:cond delay="250"/>
                                  </p:stCondLst>
                                  <p:childTnLst>
                                    <p:set>
                                      <p:cBhvr>
                                        <p:cTn id="24" dur="1" fill="hold">
                                          <p:stCondLst>
                                            <p:cond delay="0"/>
                                          </p:stCondLst>
                                        </p:cTn>
                                        <p:tgtEl>
                                          <p:spTgt spid="8"/>
                                        </p:tgtEl>
                                        <p:attrNameLst>
                                          <p:attrName>style.visibility</p:attrName>
                                        </p:attrNameLst>
                                      </p:cBhvr>
                                      <p:to>
                                        <p:strVal val="visible"/>
                                      </p:to>
                                    </p:set>
                                    <p:animEffect transition="in" filter="wipe(up)">
                                      <p:cBhvr>
                                        <p:cTn id="25" dur="500"/>
                                        <p:tgtEl>
                                          <p:spTgt spid="8"/>
                                        </p:tgtEl>
                                      </p:cBhvr>
                                    </p:animEffect>
                                  </p:childTnLst>
                                </p:cTn>
                              </p:par>
                            </p:childTnLst>
                          </p:cTn>
                        </p:par>
                        <p:par>
                          <p:cTn id="26" fill="hold">
                            <p:stCondLst>
                              <p:cond delay="3000"/>
                            </p:stCondLst>
                            <p:childTnLst>
                              <p:par>
                                <p:cTn id="27" presetID="22" presetClass="entr" presetSubtype="1" fill="hold" grpId="0" nodeType="afterEffect">
                                  <p:stCondLst>
                                    <p:cond delay="250"/>
                                  </p:stCondLst>
                                  <p:childTnLst>
                                    <p:set>
                                      <p:cBhvr>
                                        <p:cTn id="28" dur="1" fill="hold">
                                          <p:stCondLst>
                                            <p:cond delay="0"/>
                                          </p:stCondLst>
                                        </p:cTn>
                                        <p:tgtEl>
                                          <p:spTgt spid="9"/>
                                        </p:tgtEl>
                                        <p:attrNameLst>
                                          <p:attrName>style.visibility</p:attrName>
                                        </p:attrNameLst>
                                      </p:cBhvr>
                                      <p:to>
                                        <p:strVal val="visible"/>
                                      </p:to>
                                    </p:set>
                                    <p:animEffect transition="in" filter="wipe(up)">
                                      <p:cBhvr>
                                        <p:cTn id="2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2A6A4-4CB0-8D51-2C88-BD621462BB63}"/>
              </a:ext>
            </a:extLst>
          </p:cNvPr>
          <p:cNvSpPr>
            <a:spLocks noGrp="1"/>
          </p:cNvSpPr>
          <p:nvPr>
            <p:ph type="title"/>
          </p:nvPr>
        </p:nvSpPr>
        <p:spPr>
          <a:xfrm>
            <a:off x="952500" y="363795"/>
            <a:ext cx="4470832" cy="1507398"/>
          </a:xfrm>
        </p:spPr>
        <p:txBody>
          <a:bodyPr anchor="ctr">
            <a:normAutofit/>
          </a:bodyPr>
          <a:lstStyle/>
          <a:p>
            <a:r>
              <a:rPr lang="en-US" sz="3700" b="1" dirty="0"/>
              <a:t>Assassination Attempt and Recovery</a:t>
            </a:r>
          </a:p>
        </p:txBody>
      </p:sp>
      <p:sp>
        <p:nvSpPr>
          <p:cNvPr id="9" name="Content Placeholder 8">
            <a:extLst>
              <a:ext uri="{FF2B5EF4-FFF2-40B4-BE49-F238E27FC236}">
                <a16:creationId xmlns:a16="http://schemas.microsoft.com/office/drawing/2014/main" id="{A609FBFC-D882-D87F-05B3-DB04064853E3}"/>
              </a:ext>
            </a:extLst>
          </p:cNvPr>
          <p:cNvSpPr>
            <a:spLocks noGrp="1"/>
          </p:cNvSpPr>
          <p:nvPr>
            <p:ph idx="1"/>
          </p:nvPr>
        </p:nvSpPr>
        <p:spPr>
          <a:xfrm>
            <a:off x="496120" y="1712068"/>
            <a:ext cx="5481880" cy="4954203"/>
          </a:xfrm>
        </p:spPr>
        <p:txBody>
          <a:bodyPr anchor="t">
            <a:normAutofit fontScale="47500" lnSpcReduction="20000"/>
          </a:bodyPr>
          <a:lstStyle/>
          <a:p>
            <a:pPr marL="0" indent="0">
              <a:buNone/>
            </a:pPr>
            <a:r>
              <a:rPr lang="en-US" sz="5100" b="1" dirty="0">
                <a:effectLst/>
              </a:rPr>
              <a:t>Assassination Attempt</a:t>
            </a:r>
            <a:endParaRPr lang="en-US" sz="5100" b="1" dirty="0"/>
          </a:p>
          <a:p>
            <a:r>
              <a:rPr lang="en-US" sz="4400" dirty="0">
                <a:effectLst/>
              </a:rPr>
              <a:t>In October 2012, Malala was shot in the head by a Taliban gunman while returning home from school in Pakistan.</a:t>
            </a:r>
            <a:endParaRPr lang="en-US" sz="2900" dirty="0">
              <a:effectLst/>
            </a:endParaRPr>
          </a:p>
          <a:p>
            <a:pPr marL="0" indent="0">
              <a:buNone/>
            </a:pPr>
            <a:r>
              <a:rPr lang="en-US" sz="5100" b="1" dirty="0">
                <a:effectLst/>
              </a:rPr>
              <a:t>Recovery</a:t>
            </a:r>
            <a:endParaRPr lang="en-US" sz="5100" b="1" dirty="0"/>
          </a:p>
          <a:p>
            <a:r>
              <a:rPr lang="en-US" sz="4500" dirty="0">
                <a:effectLst/>
              </a:rPr>
              <a:t>Malala was flown to the United Kingdom for medical treatment and underwent multiple surgeries and rehabilitation.</a:t>
            </a:r>
            <a:endParaRPr lang="en-US" sz="4500" dirty="0"/>
          </a:p>
          <a:p>
            <a:pPr>
              <a:buFont typeface="Arial" panose="020B0604020202020204" pitchFamily="34" charset="0"/>
              <a:buChar char="•"/>
            </a:pPr>
            <a:r>
              <a:rPr lang="en-US" sz="4500" dirty="0">
                <a:effectLst/>
              </a:rPr>
              <a:t>She received support from people around the world, including celebrities and political leaders.</a:t>
            </a:r>
          </a:p>
          <a:p>
            <a:pPr>
              <a:buFont typeface="Arial" panose="020B0604020202020204" pitchFamily="34" charset="0"/>
              <a:buChar char="•"/>
            </a:pPr>
            <a:r>
              <a:rPr lang="en-US" sz="4500" dirty="0">
                <a:effectLst/>
              </a:rPr>
              <a:t>Malala continued her activism while recovering, using her platform to advocate for education and women's rights.</a:t>
            </a:r>
          </a:p>
          <a:p>
            <a:pPr marL="0" indent="0">
              <a:buNone/>
            </a:pPr>
            <a:endParaRPr lang="en-US" dirty="0"/>
          </a:p>
          <a:p>
            <a:endParaRPr lang="en-US" dirty="0"/>
          </a:p>
        </p:txBody>
      </p:sp>
      <p:pic>
        <p:nvPicPr>
          <p:cNvPr id="5" name="Content Placeholder 4" descr="A person in a hospital bed surrounded by people&#10;&#10;Description automatically generated">
            <a:extLst>
              <a:ext uri="{FF2B5EF4-FFF2-40B4-BE49-F238E27FC236}">
                <a16:creationId xmlns:a16="http://schemas.microsoft.com/office/drawing/2014/main" id="{4A1F86FD-BF5E-B157-9888-8D22EA8AFB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75834" y="363795"/>
            <a:ext cx="5698176" cy="6302476"/>
          </a:xfrm>
          <a:prstGeom prst="rect">
            <a:avLst/>
          </a:prstGeom>
        </p:spPr>
      </p:pic>
    </p:spTree>
    <p:extLst>
      <p:ext uri="{BB962C8B-B14F-4D97-AF65-F5344CB8AC3E}">
        <p14:creationId xmlns:p14="http://schemas.microsoft.com/office/powerpoint/2010/main" val="3770794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50"/>
                                        <p:tgtEl>
                                          <p:spTgt spid="5"/>
                                        </p:tgtEl>
                                      </p:cBhvr>
                                    </p:animEffect>
                                  </p:childTnLst>
                                </p:cTn>
                              </p:par>
                            </p:childTnLst>
                          </p:cTn>
                        </p:par>
                        <p:par>
                          <p:cTn id="8" fill="hold">
                            <p:stCondLst>
                              <p:cond delay="250"/>
                            </p:stCondLst>
                            <p:childTnLst>
                              <p:par>
                                <p:cTn id="9" presetID="42" presetClass="entr" presetSubtype="0" fill="hold" grpId="0" nodeType="afterEffect">
                                  <p:stCondLst>
                                    <p:cond delay="25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anim calcmode="lin" valueType="num">
                                      <p:cBhvr>
                                        <p:cTn id="12" dur="500" fill="hold"/>
                                        <p:tgtEl>
                                          <p:spTgt spid="2"/>
                                        </p:tgtEl>
                                        <p:attrNameLst>
                                          <p:attrName>ppt_x</p:attrName>
                                        </p:attrNameLst>
                                      </p:cBhvr>
                                      <p:tavLst>
                                        <p:tav tm="0">
                                          <p:val>
                                            <p:strVal val="#ppt_x"/>
                                          </p:val>
                                        </p:tav>
                                        <p:tav tm="100000">
                                          <p:val>
                                            <p:strVal val="#ppt_x"/>
                                          </p:val>
                                        </p:tav>
                                      </p:tavLst>
                                    </p:anim>
                                    <p:anim calcmode="lin" valueType="num">
                                      <p:cBhvr>
                                        <p:cTn id="13" dur="500" fill="hold"/>
                                        <p:tgtEl>
                                          <p:spTgt spid="2"/>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22" presetClass="entr" presetSubtype="1" fill="hold" nodeType="afterEffect">
                                  <p:stCondLst>
                                    <p:cond delay="250"/>
                                  </p:stCondLst>
                                  <p:childTnLst>
                                    <p:set>
                                      <p:cBhvr>
                                        <p:cTn id="16" dur="1" fill="hold">
                                          <p:stCondLst>
                                            <p:cond delay="0"/>
                                          </p:stCondLst>
                                        </p:cTn>
                                        <p:tgtEl>
                                          <p:spTgt spid="9">
                                            <p:txEl>
                                              <p:pRg st="0" end="0"/>
                                            </p:txEl>
                                          </p:spTgt>
                                        </p:tgtEl>
                                        <p:attrNameLst>
                                          <p:attrName>style.visibility</p:attrName>
                                        </p:attrNameLst>
                                      </p:cBhvr>
                                      <p:to>
                                        <p:strVal val="visible"/>
                                      </p:to>
                                    </p:set>
                                    <p:animEffect transition="in" filter="wipe(up)">
                                      <p:cBhvr>
                                        <p:cTn id="17" dur="500"/>
                                        <p:tgtEl>
                                          <p:spTgt spid="9">
                                            <p:txEl>
                                              <p:pRg st="0" end="0"/>
                                            </p:txEl>
                                          </p:spTgt>
                                        </p:tgtEl>
                                      </p:cBhvr>
                                    </p:animEffect>
                                  </p:childTnLst>
                                </p:cTn>
                              </p:par>
                            </p:childTnLst>
                          </p:cTn>
                        </p:par>
                        <p:par>
                          <p:cTn id="18" fill="hold">
                            <p:stCondLst>
                              <p:cond delay="1750"/>
                            </p:stCondLst>
                            <p:childTnLst>
                              <p:par>
                                <p:cTn id="19" presetID="22" presetClass="entr" presetSubtype="1" fill="hold" nodeType="afterEffect">
                                  <p:stCondLst>
                                    <p:cond delay="250"/>
                                  </p:stCondLst>
                                  <p:childTnLst>
                                    <p:set>
                                      <p:cBhvr>
                                        <p:cTn id="20" dur="1" fill="hold">
                                          <p:stCondLst>
                                            <p:cond delay="0"/>
                                          </p:stCondLst>
                                        </p:cTn>
                                        <p:tgtEl>
                                          <p:spTgt spid="9">
                                            <p:txEl>
                                              <p:pRg st="1" end="1"/>
                                            </p:txEl>
                                          </p:spTgt>
                                        </p:tgtEl>
                                        <p:attrNameLst>
                                          <p:attrName>style.visibility</p:attrName>
                                        </p:attrNameLst>
                                      </p:cBhvr>
                                      <p:to>
                                        <p:strVal val="visible"/>
                                      </p:to>
                                    </p:set>
                                    <p:animEffect transition="in" filter="wipe(up)">
                                      <p:cBhvr>
                                        <p:cTn id="21" dur="500"/>
                                        <p:tgtEl>
                                          <p:spTgt spid="9">
                                            <p:txEl>
                                              <p:pRg st="1" end="1"/>
                                            </p:txEl>
                                          </p:spTgt>
                                        </p:tgtEl>
                                      </p:cBhvr>
                                    </p:animEffect>
                                  </p:childTnLst>
                                </p:cTn>
                              </p:par>
                            </p:childTnLst>
                          </p:cTn>
                        </p:par>
                        <p:par>
                          <p:cTn id="22" fill="hold">
                            <p:stCondLst>
                              <p:cond delay="2500"/>
                            </p:stCondLst>
                            <p:childTnLst>
                              <p:par>
                                <p:cTn id="23" presetID="22" presetClass="entr" presetSubtype="1" fill="hold" nodeType="afterEffect">
                                  <p:stCondLst>
                                    <p:cond delay="250"/>
                                  </p:stCondLst>
                                  <p:childTnLst>
                                    <p:set>
                                      <p:cBhvr>
                                        <p:cTn id="24" dur="1" fill="hold">
                                          <p:stCondLst>
                                            <p:cond delay="0"/>
                                          </p:stCondLst>
                                        </p:cTn>
                                        <p:tgtEl>
                                          <p:spTgt spid="9">
                                            <p:txEl>
                                              <p:pRg st="2" end="2"/>
                                            </p:txEl>
                                          </p:spTgt>
                                        </p:tgtEl>
                                        <p:attrNameLst>
                                          <p:attrName>style.visibility</p:attrName>
                                        </p:attrNameLst>
                                      </p:cBhvr>
                                      <p:to>
                                        <p:strVal val="visible"/>
                                      </p:to>
                                    </p:set>
                                    <p:animEffect transition="in" filter="wipe(up)">
                                      <p:cBhvr>
                                        <p:cTn id="25" dur="500"/>
                                        <p:tgtEl>
                                          <p:spTgt spid="9">
                                            <p:txEl>
                                              <p:pRg st="2" end="2"/>
                                            </p:txEl>
                                          </p:spTgt>
                                        </p:tgtEl>
                                      </p:cBhvr>
                                    </p:animEffect>
                                  </p:childTnLst>
                                </p:cTn>
                              </p:par>
                            </p:childTnLst>
                          </p:cTn>
                        </p:par>
                        <p:par>
                          <p:cTn id="26" fill="hold">
                            <p:stCondLst>
                              <p:cond delay="3250"/>
                            </p:stCondLst>
                            <p:childTnLst>
                              <p:par>
                                <p:cTn id="27" presetID="22" presetClass="entr" presetSubtype="1" fill="hold" nodeType="afterEffect">
                                  <p:stCondLst>
                                    <p:cond delay="250"/>
                                  </p:stCondLst>
                                  <p:childTnLst>
                                    <p:set>
                                      <p:cBhvr>
                                        <p:cTn id="28" dur="1" fill="hold">
                                          <p:stCondLst>
                                            <p:cond delay="0"/>
                                          </p:stCondLst>
                                        </p:cTn>
                                        <p:tgtEl>
                                          <p:spTgt spid="9">
                                            <p:txEl>
                                              <p:pRg st="3" end="3"/>
                                            </p:txEl>
                                          </p:spTgt>
                                        </p:tgtEl>
                                        <p:attrNameLst>
                                          <p:attrName>style.visibility</p:attrName>
                                        </p:attrNameLst>
                                      </p:cBhvr>
                                      <p:to>
                                        <p:strVal val="visible"/>
                                      </p:to>
                                    </p:set>
                                    <p:animEffect transition="in" filter="wipe(up)">
                                      <p:cBhvr>
                                        <p:cTn id="29" dur="500"/>
                                        <p:tgtEl>
                                          <p:spTgt spid="9">
                                            <p:txEl>
                                              <p:pRg st="3" end="3"/>
                                            </p:txEl>
                                          </p:spTgt>
                                        </p:tgtEl>
                                      </p:cBhvr>
                                    </p:animEffect>
                                  </p:childTnLst>
                                </p:cTn>
                              </p:par>
                            </p:childTnLst>
                          </p:cTn>
                        </p:par>
                        <p:par>
                          <p:cTn id="30" fill="hold">
                            <p:stCondLst>
                              <p:cond delay="4000"/>
                            </p:stCondLst>
                            <p:childTnLst>
                              <p:par>
                                <p:cTn id="31" presetID="22" presetClass="entr" presetSubtype="1" fill="hold" nodeType="afterEffect">
                                  <p:stCondLst>
                                    <p:cond delay="250"/>
                                  </p:stCondLst>
                                  <p:childTnLst>
                                    <p:set>
                                      <p:cBhvr>
                                        <p:cTn id="32" dur="1" fill="hold">
                                          <p:stCondLst>
                                            <p:cond delay="0"/>
                                          </p:stCondLst>
                                        </p:cTn>
                                        <p:tgtEl>
                                          <p:spTgt spid="9">
                                            <p:txEl>
                                              <p:pRg st="4" end="4"/>
                                            </p:txEl>
                                          </p:spTgt>
                                        </p:tgtEl>
                                        <p:attrNameLst>
                                          <p:attrName>style.visibility</p:attrName>
                                        </p:attrNameLst>
                                      </p:cBhvr>
                                      <p:to>
                                        <p:strVal val="visible"/>
                                      </p:to>
                                    </p:set>
                                    <p:animEffect transition="in" filter="wipe(up)">
                                      <p:cBhvr>
                                        <p:cTn id="33" dur="500"/>
                                        <p:tgtEl>
                                          <p:spTgt spid="9">
                                            <p:txEl>
                                              <p:pRg st="4" end="4"/>
                                            </p:txEl>
                                          </p:spTgt>
                                        </p:tgtEl>
                                      </p:cBhvr>
                                    </p:animEffect>
                                  </p:childTnLst>
                                </p:cTn>
                              </p:par>
                            </p:childTnLst>
                          </p:cTn>
                        </p:par>
                        <p:par>
                          <p:cTn id="34" fill="hold">
                            <p:stCondLst>
                              <p:cond delay="4750"/>
                            </p:stCondLst>
                            <p:childTnLst>
                              <p:par>
                                <p:cTn id="35" presetID="22" presetClass="entr" presetSubtype="1" fill="hold" nodeType="afterEffect">
                                  <p:stCondLst>
                                    <p:cond delay="250"/>
                                  </p:stCondLst>
                                  <p:childTnLst>
                                    <p:set>
                                      <p:cBhvr>
                                        <p:cTn id="36" dur="1" fill="hold">
                                          <p:stCondLst>
                                            <p:cond delay="0"/>
                                          </p:stCondLst>
                                        </p:cTn>
                                        <p:tgtEl>
                                          <p:spTgt spid="9">
                                            <p:txEl>
                                              <p:pRg st="5" end="5"/>
                                            </p:txEl>
                                          </p:spTgt>
                                        </p:tgtEl>
                                        <p:attrNameLst>
                                          <p:attrName>style.visibility</p:attrName>
                                        </p:attrNameLst>
                                      </p:cBhvr>
                                      <p:to>
                                        <p:strVal val="visible"/>
                                      </p:to>
                                    </p:set>
                                    <p:animEffect transition="in" filter="wipe(up)">
                                      <p:cBhvr>
                                        <p:cTn id="37" dur="500"/>
                                        <p:tgtEl>
                                          <p:spTgt spid="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088B9-2650-7142-BD4D-BB7BEA25F628}"/>
              </a:ext>
            </a:extLst>
          </p:cNvPr>
          <p:cNvSpPr>
            <a:spLocks noGrp="1"/>
          </p:cNvSpPr>
          <p:nvPr>
            <p:ph type="title"/>
          </p:nvPr>
        </p:nvSpPr>
        <p:spPr>
          <a:xfrm>
            <a:off x="951921" y="123008"/>
            <a:ext cx="10288158" cy="1064277"/>
          </a:xfrm>
        </p:spPr>
        <p:txBody>
          <a:bodyPr/>
          <a:lstStyle/>
          <a:p>
            <a:pPr algn="ctr"/>
            <a:r>
              <a:rPr lang="en-US" b="1" dirty="0"/>
              <a:t>Continued Activism and Achievements</a:t>
            </a:r>
          </a:p>
        </p:txBody>
      </p:sp>
      <p:pic>
        <p:nvPicPr>
          <p:cNvPr id="5" name="Content Placeholder 4" descr="A large round room with a podium and people in it&#10;&#10;Description automatically generated with medium confidence">
            <a:extLst>
              <a:ext uri="{FF2B5EF4-FFF2-40B4-BE49-F238E27FC236}">
                <a16:creationId xmlns:a16="http://schemas.microsoft.com/office/drawing/2014/main" id="{1417A640-81AB-9019-2750-434E17232D6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51921" y="1187285"/>
            <a:ext cx="2694052" cy="2694052"/>
          </a:xfrm>
        </p:spPr>
      </p:pic>
      <p:pic>
        <p:nvPicPr>
          <p:cNvPr id="7" name="Picture 6" descr="A person holding a certificate&#10;&#10;Description automatically generated">
            <a:extLst>
              <a:ext uri="{FF2B5EF4-FFF2-40B4-BE49-F238E27FC236}">
                <a16:creationId xmlns:a16="http://schemas.microsoft.com/office/drawing/2014/main" id="{4E944805-D518-F2EE-119C-0EFA2D311D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25238" y="1187285"/>
            <a:ext cx="2694052" cy="2694052"/>
          </a:xfrm>
          <a:prstGeom prst="rect">
            <a:avLst/>
          </a:prstGeom>
        </p:spPr>
      </p:pic>
      <p:pic>
        <p:nvPicPr>
          <p:cNvPr id="9" name="Picture 8" descr="A person sitting at a desk with a pen and a book&#10;&#10;Description automatically generated">
            <a:extLst>
              <a:ext uri="{FF2B5EF4-FFF2-40B4-BE49-F238E27FC236}">
                <a16:creationId xmlns:a16="http://schemas.microsoft.com/office/drawing/2014/main" id="{EE8045C7-5365-9F03-8E41-D238615F19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98555" y="1187285"/>
            <a:ext cx="2694052" cy="2694052"/>
          </a:xfrm>
          <a:prstGeom prst="rect">
            <a:avLst/>
          </a:prstGeom>
        </p:spPr>
      </p:pic>
      <p:sp>
        <p:nvSpPr>
          <p:cNvPr id="10" name="TextBox 9">
            <a:extLst>
              <a:ext uri="{FF2B5EF4-FFF2-40B4-BE49-F238E27FC236}">
                <a16:creationId xmlns:a16="http://schemas.microsoft.com/office/drawing/2014/main" id="{DE554906-DC67-11A4-0300-C3D25F3AE115}"/>
              </a:ext>
            </a:extLst>
          </p:cNvPr>
          <p:cNvSpPr txBox="1"/>
          <p:nvPr/>
        </p:nvSpPr>
        <p:spPr>
          <a:xfrm>
            <a:off x="846306" y="3881337"/>
            <a:ext cx="3433864" cy="3200876"/>
          </a:xfrm>
          <a:prstGeom prst="rect">
            <a:avLst/>
          </a:prstGeom>
          <a:noFill/>
        </p:spPr>
        <p:txBody>
          <a:bodyPr wrap="square" rtlCol="0">
            <a:spAutoFit/>
          </a:bodyPr>
          <a:lstStyle/>
          <a:p>
            <a:r>
              <a:rPr lang="en-US" sz="2400" b="1" dirty="0">
                <a:effectLst/>
              </a:rPr>
              <a:t>Malala Fund</a:t>
            </a:r>
            <a:endParaRPr lang="en-US" sz="2400" b="1" dirty="0"/>
          </a:p>
          <a:p>
            <a:r>
              <a:rPr lang="en-US" sz="2000" dirty="0">
                <a:effectLst/>
              </a:rPr>
              <a:t>In 2013, Malala and her father co-founded the Malala Fund, a non-profit organization that works to ensure every girl has access to 12 years of free, safe, and quality education in countries such as Pakistan, Nigeria, and Afghanistan.</a:t>
            </a:r>
            <a:endParaRPr lang="en-US" sz="2000" dirty="0"/>
          </a:p>
          <a:p>
            <a:endParaRPr lang="en-US" dirty="0"/>
          </a:p>
        </p:txBody>
      </p:sp>
      <p:sp>
        <p:nvSpPr>
          <p:cNvPr id="11" name="TextBox 10">
            <a:extLst>
              <a:ext uri="{FF2B5EF4-FFF2-40B4-BE49-F238E27FC236}">
                <a16:creationId xmlns:a16="http://schemas.microsoft.com/office/drawing/2014/main" id="{16C18317-C5C9-A258-D4E3-E7A3F13A434F}"/>
              </a:ext>
            </a:extLst>
          </p:cNvPr>
          <p:cNvSpPr txBox="1"/>
          <p:nvPr/>
        </p:nvSpPr>
        <p:spPr>
          <a:xfrm>
            <a:off x="4525238" y="3881337"/>
            <a:ext cx="2694052" cy="3231654"/>
          </a:xfrm>
          <a:prstGeom prst="rect">
            <a:avLst/>
          </a:prstGeom>
          <a:noFill/>
        </p:spPr>
        <p:txBody>
          <a:bodyPr wrap="square" rtlCol="0">
            <a:spAutoFit/>
          </a:bodyPr>
          <a:lstStyle/>
          <a:p>
            <a:r>
              <a:rPr lang="en-US" sz="2400" b="1" dirty="0">
                <a:effectLst/>
              </a:rPr>
              <a:t>Nobel Peace Prize</a:t>
            </a:r>
            <a:endParaRPr lang="en-US" sz="2400" b="1" dirty="0"/>
          </a:p>
          <a:p>
            <a:r>
              <a:rPr lang="en-US" dirty="0">
                <a:effectLst/>
              </a:rPr>
              <a:t>In 2014, Malala became the youngest-ever Nobel Peace Prize laureate at the age of 17. She was recognized for her struggle against the suppression of children and young people and for the right of all children to education.</a:t>
            </a:r>
            <a:endParaRPr lang="en-US" dirty="0"/>
          </a:p>
          <a:p>
            <a:endParaRPr lang="en-US" dirty="0"/>
          </a:p>
        </p:txBody>
      </p:sp>
      <p:sp>
        <p:nvSpPr>
          <p:cNvPr id="13" name="TextBox 12">
            <a:extLst>
              <a:ext uri="{FF2B5EF4-FFF2-40B4-BE49-F238E27FC236}">
                <a16:creationId xmlns:a16="http://schemas.microsoft.com/office/drawing/2014/main" id="{30D3AFC9-162C-4E12-6B9A-722829A159F5}"/>
              </a:ext>
            </a:extLst>
          </p:cNvPr>
          <p:cNvSpPr txBox="1"/>
          <p:nvPr/>
        </p:nvSpPr>
        <p:spPr>
          <a:xfrm>
            <a:off x="7972095" y="3881337"/>
            <a:ext cx="3973471" cy="2616101"/>
          </a:xfrm>
          <a:prstGeom prst="rect">
            <a:avLst/>
          </a:prstGeom>
          <a:noFill/>
        </p:spPr>
        <p:txBody>
          <a:bodyPr wrap="square" rtlCol="0">
            <a:spAutoFit/>
          </a:bodyPr>
          <a:lstStyle/>
          <a:p>
            <a:r>
              <a:rPr lang="en-US" sz="2000" b="1" i="0" dirty="0">
                <a:effectLst/>
                <a:latin typeface="Söhne"/>
              </a:rPr>
              <a:t>Honorary Canadian Citizenship</a:t>
            </a:r>
          </a:p>
          <a:p>
            <a:r>
              <a:rPr lang="en-US" b="0" i="0" dirty="0">
                <a:solidFill>
                  <a:srgbClr val="374151"/>
                </a:solidFill>
                <a:effectLst/>
                <a:latin typeface="Söhne"/>
              </a:rPr>
              <a:t> In 2017, Malala was granted honorary Canadian citizenship. She became the youngest person ever to receive this honor. The Canadian government recognized her dedication to the promotion of girls' education despite facing adversity, particularly the attack on her by the Taliban in 2012.</a:t>
            </a:r>
            <a:endParaRPr lang="en-US" dirty="0"/>
          </a:p>
        </p:txBody>
      </p:sp>
    </p:spTree>
    <p:extLst>
      <p:ext uri="{BB962C8B-B14F-4D97-AF65-F5344CB8AC3E}">
        <p14:creationId xmlns:p14="http://schemas.microsoft.com/office/powerpoint/2010/main" val="2285334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nodeType="afterEffect">
                                  <p:stCondLst>
                                    <p:cond delay="25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animEffect transition="in" filter="fade">
                                      <p:cBhvr>
                                        <p:cTn id="15" dur="500"/>
                                        <p:tgtEl>
                                          <p:spTgt spid="5"/>
                                        </p:tgtEl>
                                      </p:cBhvr>
                                    </p:animEffect>
                                  </p:childTnLst>
                                </p:cTn>
                              </p:par>
                            </p:childTnLst>
                          </p:cTn>
                        </p:par>
                        <p:par>
                          <p:cTn id="16" fill="hold">
                            <p:stCondLst>
                              <p:cond delay="1250"/>
                            </p:stCondLst>
                            <p:childTnLst>
                              <p:par>
                                <p:cTn id="17" presetID="53" presetClass="entr" presetSubtype="16" fill="hold" nodeType="afterEffect">
                                  <p:stCondLst>
                                    <p:cond delay="250"/>
                                  </p:stCondLst>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ppt_w</p:attrName>
                                        </p:attrNameLst>
                                      </p:cBhvr>
                                      <p:tavLst>
                                        <p:tav tm="0">
                                          <p:val>
                                            <p:fltVal val="0"/>
                                          </p:val>
                                        </p:tav>
                                        <p:tav tm="100000">
                                          <p:val>
                                            <p:strVal val="#ppt_w"/>
                                          </p:val>
                                        </p:tav>
                                      </p:tavLst>
                                    </p:anim>
                                    <p:anim calcmode="lin" valueType="num">
                                      <p:cBhvr>
                                        <p:cTn id="20" dur="500" fill="hold"/>
                                        <p:tgtEl>
                                          <p:spTgt spid="7"/>
                                        </p:tgtEl>
                                        <p:attrNameLst>
                                          <p:attrName>ppt_h</p:attrName>
                                        </p:attrNameLst>
                                      </p:cBhvr>
                                      <p:tavLst>
                                        <p:tav tm="0">
                                          <p:val>
                                            <p:fltVal val="0"/>
                                          </p:val>
                                        </p:tav>
                                        <p:tav tm="100000">
                                          <p:val>
                                            <p:strVal val="#ppt_h"/>
                                          </p:val>
                                        </p:tav>
                                      </p:tavLst>
                                    </p:anim>
                                    <p:animEffect transition="in" filter="fade">
                                      <p:cBhvr>
                                        <p:cTn id="21" dur="500"/>
                                        <p:tgtEl>
                                          <p:spTgt spid="7"/>
                                        </p:tgtEl>
                                      </p:cBhvr>
                                    </p:animEffect>
                                  </p:childTnLst>
                                </p:cTn>
                              </p:par>
                            </p:childTnLst>
                          </p:cTn>
                        </p:par>
                        <p:par>
                          <p:cTn id="22" fill="hold">
                            <p:stCondLst>
                              <p:cond delay="2000"/>
                            </p:stCondLst>
                            <p:childTnLst>
                              <p:par>
                                <p:cTn id="23" presetID="53" presetClass="entr" presetSubtype="16" fill="hold" nodeType="afterEffect">
                                  <p:stCondLst>
                                    <p:cond delay="250"/>
                                  </p:stCondLst>
                                  <p:childTnLst>
                                    <p:set>
                                      <p:cBhvr>
                                        <p:cTn id="24" dur="1" fill="hold">
                                          <p:stCondLst>
                                            <p:cond delay="0"/>
                                          </p:stCondLst>
                                        </p:cTn>
                                        <p:tgtEl>
                                          <p:spTgt spid="9"/>
                                        </p:tgtEl>
                                        <p:attrNameLst>
                                          <p:attrName>style.visibility</p:attrName>
                                        </p:attrNameLst>
                                      </p:cBhvr>
                                      <p:to>
                                        <p:strVal val="visible"/>
                                      </p:to>
                                    </p:set>
                                    <p:anim calcmode="lin" valueType="num">
                                      <p:cBhvr>
                                        <p:cTn id="25" dur="500" fill="hold"/>
                                        <p:tgtEl>
                                          <p:spTgt spid="9"/>
                                        </p:tgtEl>
                                        <p:attrNameLst>
                                          <p:attrName>ppt_w</p:attrName>
                                        </p:attrNameLst>
                                      </p:cBhvr>
                                      <p:tavLst>
                                        <p:tav tm="0">
                                          <p:val>
                                            <p:fltVal val="0"/>
                                          </p:val>
                                        </p:tav>
                                        <p:tav tm="100000">
                                          <p:val>
                                            <p:strVal val="#ppt_w"/>
                                          </p:val>
                                        </p:tav>
                                      </p:tavLst>
                                    </p:anim>
                                    <p:anim calcmode="lin" valueType="num">
                                      <p:cBhvr>
                                        <p:cTn id="26" dur="500" fill="hold"/>
                                        <p:tgtEl>
                                          <p:spTgt spid="9"/>
                                        </p:tgtEl>
                                        <p:attrNameLst>
                                          <p:attrName>ppt_h</p:attrName>
                                        </p:attrNameLst>
                                      </p:cBhvr>
                                      <p:tavLst>
                                        <p:tav tm="0">
                                          <p:val>
                                            <p:fltVal val="0"/>
                                          </p:val>
                                        </p:tav>
                                        <p:tav tm="100000">
                                          <p:val>
                                            <p:strVal val="#ppt_h"/>
                                          </p:val>
                                        </p:tav>
                                      </p:tavLst>
                                    </p:anim>
                                    <p:animEffect transition="in" filter="fade">
                                      <p:cBhvr>
                                        <p:cTn id="27" dur="500"/>
                                        <p:tgtEl>
                                          <p:spTgt spid="9"/>
                                        </p:tgtEl>
                                      </p:cBhvr>
                                    </p:animEffect>
                                  </p:childTnLst>
                                </p:cTn>
                              </p:par>
                            </p:childTnLst>
                          </p:cTn>
                        </p:par>
                        <p:par>
                          <p:cTn id="28" fill="hold">
                            <p:stCondLst>
                              <p:cond delay="2750"/>
                            </p:stCondLst>
                            <p:childTnLst>
                              <p:par>
                                <p:cTn id="29" presetID="22" presetClass="entr" presetSubtype="1" fill="hold" grpId="0" nodeType="afterEffect">
                                  <p:stCondLst>
                                    <p:cond delay="250"/>
                                  </p:stCondLst>
                                  <p:childTnLst>
                                    <p:set>
                                      <p:cBhvr>
                                        <p:cTn id="30" dur="1" fill="hold">
                                          <p:stCondLst>
                                            <p:cond delay="0"/>
                                          </p:stCondLst>
                                        </p:cTn>
                                        <p:tgtEl>
                                          <p:spTgt spid="10"/>
                                        </p:tgtEl>
                                        <p:attrNameLst>
                                          <p:attrName>style.visibility</p:attrName>
                                        </p:attrNameLst>
                                      </p:cBhvr>
                                      <p:to>
                                        <p:strVal val="visible"/>
                                      </p:to>
                                    </p:set>
                                    <p:animEffect transition="in" filter="wipe(up)">
                                      <p:cBhvr>
                                        <p:cTn id="31" dur="500"/>
                                        <p:tgtEl>
                                          <p:spTgt spid="10"/>
                                        </p:tgtEl>
                                      </p:cBhvr>
                                    </p:animEffect>
                                  </p:childTnLst>
                                </p:cTn>
                              </p:par>
                            </p:childTnLst>
                          </p:cTn>
                        </p:par>
                        <p:par>
                          <p:cTn id="32" fill="hold">
                            <p:stCondLst>
                              <p:cond delay="3500"/>
                            </p:stCondLst>
                            <p:childTnLst>
                              <p:par>
                                <p:cTn id="33" presetID="22" presetClass="entr" presetSubtype="1" fill="hold" grpId="0" nodeType="afterEffect">
                                  <p:stCondLst>
                                    <p:cond delay="250"/>
                                  </p:stCondLst>
                                  <p:childTnLst>
                                    <p:set>
                                      <p:cBhvr>
                                        <p:cTn id="34" dur="1" fill="hold">
                                          <p:stCondLst>
                                            <p:cond delay="0"/>
                                          </p:stCondLst>
                                        </p:cTn>
                                        <p:tgtEl>
                                          <p:spTgt spid="11"/>
                                        </p:tgtEl>
                                        <p:attrNameLst>
                                          <p:attrName>style.visibility</p:attrName>
                                        </p:attrNameLst>
                                      </p:cBhvr>
                                      <p:to>
                                        <p:strVal val="visible"/>
                                      </p:to>
                                    </p:set>
                                    <p:animEffect transition="in" filter="wipe(up)">
                                      <p:cBhvr>
                                        <p:cTn id="35" dur="500"/>
                                        <p:tgtEl>
                                          <p:spTgt spid="11"/>
                                        </p:tgtEl>
                                      </p:cBhvr>
                                    </p:animEffect>
                                  </p:childTnLst>
                                </p:cTn>
                              </p:par>
                            </p:childTnLst>
                          </p:cTn>
                        </p:par>
                        <p:par>
                          <p:cTn id="36" fill="hold">
                            <p:stCondLst>
                              <p:cond delay="4250"/>
                            </p:stCondLst>
                            <p:childTnLst>
                              <p:par>
                                <p:cTn id="37" presetID="22" presetClass="entr" presetSubtype="1" fill="hold" grpId="0" nodeType="afterEffect">
                                  <p:stCondLst>
                                    <p:cond delay="250"/>
                                  </p:stCondLst>
                                  <p:childTnLst>
                                    <p:set>
                                      <p:cBhvr>
                                        <p:cTn id="38" dur="1" fill="hold">
                                          <p:stCondLst>
                                            <p:cond delay="0"/>
                                          </p:stCondLst>
                                        </p:cTn>
                                        <p:tgtEl>
                                          <p:spTgt spid="13"/>
                                        </p:tgtEl>
                                        <p:attrNameLst>
                                          <p:attrName>style.visibility</p:attrName>
                                        </p:attrNameLst>
                                      </p:cBhvr>
                                      <p:to>
                                        <p:strVal val="visible"/>
                                      </p:to>
                                    </p:set>
                                    <p:animEffect transition="in" filter="wipe(up)">
                                      <p:cBhvr>
                                        <p:cTn id="3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P spid="11" grpId="0"/>
      <p:bldP spid="1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F18B0-BA03-04AC-9DE1-0F3060D6DE81}"/>
              </a:ext>
            </a:extLst>
          </p:cNvPr>
          <p:cNvSpPr>
            <a:spLocks noGrp="1"/>
          </p:cNvSpPr>
          <p:nvPr>
            <p:ph type="title"/>
          </p:nvPr>
        </p:nvSpPr>
        <p:spPr>
          <a:xfrm>
            <a:off x="1394761" y="735549"/>
            <a:ext cx="9076329" cy="1064277"/>
          </a:xfrm>
        </p:spPr>
        <p:txBody>
          <a:bodyPr/>
          <a:lstStyle/>
          <a:p>
            <a:pPr algn="ctr"/>
            <a:r>
              <a:rPr lang="en-US" b="1" dirty="0"/>
              <a:t>Global Impact and Recognition</a:t>
            </a:r>
          </a:p>
        </p:txBody>
      </p:sp>
      <p:pic>
        <p:nvPicPr>
          <p:cNvPr id="5" name="Content Placeholder 4">
            <a:extLst>
              <a:ext uri="{FF2B5EF4-FFF2-40B4-BE49-F238E27FC236}">
                <a16:creationId xmlns:a16="http://schemas.microsoft.com/office/drawing/2014/main" id="{2DE7E8AC-750D-C6C2-2ECE-16C47981BD2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66743" y="2023863"/>
            <a:ext cx="4782304" cy="2586237"/>
          </a:xfrm>
        </p:spPr>
      </p:pic>
      <p:pic>
        <p:nvPicPr>
          <p:cNvPr id="7" name="Picture 6" descr="A person in a red head scarf&#10;&#10;Description automatically generated">
            <a:extLst>
              <a:ext uri="{FF2B5EF4-FFF2-40B4-BE49-F238E27FC236}">
                <a16:creationId xmlns:a16="http://schemas.microsoft.com/office/drawing/2014/main" id="{A58CF4D8-1604-4683-48C6-BAD3152DA2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2952" y="2023863"/>
            <a:ext cx="4782304" cy="2586237"/>
          </a:xfrm>
          <a:prstGeom prst="rect">
            <a:avLst/>
          </a:prstGeom>
        </p:spPr>
      </p:pic>
      <p:sp>
        <p:nvSpPr>
          <p:cNvPr id="8" name="TextBox 7">
            <a:extLst>
              <a:ext uri="{FF2B5EF4-FFF2-40B4-BE49-F238E27FC236}">
                <a16:creationId xmlns:a16="http://schemas.microsoft.com/office/drawing/2014/main" id="{ED15132A-2E8A-101D-A957-0DFCB4577C2E}"/>
              </a:ext>
            </a:extLst>
          </p:cNvPr>
          <p:cNvSpPr txBox="1"/>
          <p:nvPr/>
        </p:nvSpPr>
        <p:spPr>
          <a:xfrm>
            <a:off x="966744" y="4798142"/>
            <a:ext cx="4863785" cy="1661993"/>
          </a:xfrm>
          <a:prstGeom prst="rect">
            <a:avLst/>
          </a:prstGeom>
          <a:noFill/>
        </p:spPr>
        <p:txBody>
          <a:bodyPr wrap="square" rtlCol="0">
            <a:spAutoFit/>
          </a:bodyPr>
          <a:lstStyle/>
          <a:p>
            <a:r>
              <a:rPr lang="en-US" sz="2400" b="1" dirty="0">
                <a:effectLst/>
              </a:rPr>
              <a:t>Nobel Peace Prize</a:t>
            </a:r>
            <a:endParaRPr lang="en-US" sz="2400" b="1" dirty="0"/>
          </a:p>
          <a:p>
            <a:r>
              <a:rPr lang="en-US" sz="2000" dirty="0">
                <a:effectLst/>
              </a:rPr>
              <a:t>In 2014, Malala Yousafzai became the youngest ever recipient of the Nobel Peace Prize for her advocacy of education and women's rights.</a:t>
            </a:r>
            <a:endParaRPr lang="en-US" sz="2000" dirty="0"/>
          </a:p>
          <a:p>
            <a:endParaRPr lang="en-US" dirty="0"/>
          </a:p>
        </p:txBody>
      </p:sp>
      <p:sp>
        <p:nvSpPr>
          <p:cNvPr id="9" name="TextBox 8">
            <a:extLst>
              <a:ext uri="{FF2B5EF4-FFF2-40B4-BE49-F238E27FC236}">
                <a16:creationId xmlns:a16="http://schemas.microsoft.com/office/drawing/2014/main" id="{7D39DC02-9E8E-EBB1-129E-AB9B415216C2}"/>
              </a:ext>
            </a:extLst>
          </p:cNvPr>
          <p:cNvSpPr txBox="1"/>
          <p:nvPr/>
        </p:nvSpPr>
        <p:spPr>
          <a:xfrm>
            <a:off x="6715434" y="4834137"/>
            <a:ext cx="4578379" cy="1969770"/>
          </a:xfrm>
          <a:prstGeom prst="rect">
            <a:avLst/>
          </a:prstGeom>
          <a:noFill/>
        </p:spPr>
        <p:txBody>
          <a:bodyPr wrap="square" rtlCol="0">
            <a:spAutoFit/>
          </a:bodyPr>
          <a:lstStyle/>
          <a:p>
            <a:r>
              <a:rPr lang="en-US" sz="2400" b="1" dirty="0">
                <a:effectLst/>
              </a:rPr>
              <a:t>UN Messenger of Peace</a:t>
            </a:r>
            <a:endParaRPr lang="en-US" sz="2400" b="1" dirty="0"/>
          </a:p>
          <a:p>
            <a:r>
              <a:rPr lang="en-US" sz="2000" dirty="0">
                <a:effectLst/>
              </a:rPr>
              <a:t>In 2017, Malala was appointed as a UN Messenger of Peace, the highest honor given by the United Nations for work in promoting peace and human rights.</a:t>
            </a:r>
            <a:endParaRPr lang="en-US" sz="2000" dirty="0"/>
          </a:p>
          <a:p>
            <a:endParaRPr lang="en-US" dirty="0"/>
          </a:p>
        </p:txBody>
      </p:sp>
    </p:spTree>
    <p:extLst>
      <p:ext uri="{BB962C8B-B14F-4D97-AF65-F5344CB8AC3E}">
        <p14:creationId xmlns:p14="http://schemas.microsoft.com/office/powerpoint/2010/main" val="180930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750"/>
                            </p:stCondLst>
                            <p:childTnLst>
                              <p:par>
                                <p:cTn id="11" presetID="53" presetClass="entr" presetSubtype="16" fill="hold" nodeType="afterEffect">
                                  <p:stCondLst>
                                    <p:cond delay="25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animEffect transition="in" filter="fade">
                                      <p:cBhvr>
                                        <p:cTn id="15" dur="500"/>
                                        <p:tgtEl>
                                          <p:spTgt spid="5"/>
                                        </p:tgtEl>
                                      </p:cBhvr>
                                    </p:animEffect>
                                  </p:childTnLst>
                                </p:cTn>
                              </p:par>
                            </p:childTnLst>
                          </p:cTn>
                        </p:par>
                        <p:par>
                          <p:cTn id="16" fill="hold">
                            <p:stCondLst>
                              <p:cond delay="1500"/>
                            </p:stCondLst>
                            <p:childTnLst>
                              <p:par>
                                <p:cTn id="17" presetID="53" presetClass="entr" presetSubtype="16" fill="hold" nodeType="afterEffect">
                                  <p:stCondLst>
                                    <p:cond delay="250"/>
                                  </p:stCondLst>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ppt_w</p:attrName>
                                        </p:attrNameLst>
                                      </p:cBhvr>
                                      <p:tavLst>
                                        <p:tav tm="0">
                                          <p:val>
                                            <p:fltVal val="0"/>
                                          </p:val>
                                        </p:tav>
                                        <p:tav tm="100000">
                                          <p:val>
                                            <p:strVal val="#ppt_w"/>
                                          </p:val>
                                        </p:tav>
                                      </p:tavLst>
                                    </p:anim>
                                    <p:anim calcmode="lin" valueType="num">
                                      <p:cBhvr>
                                        <p:cTn id="20" dur="500" fill="hold"/>
                                        <p:tgtEl>
                                          <p:spTgt spid="7"/>
                                        </p:tgtEl>
                                        <p:attrNameLst>
                                          <p:attrName>ppt_h</p:attrName>
                                        </p:attrNameLst>
                                      </p:cBhvr>
                                      <p:tavLst>
                                        <p:tav tm="0">
                                          <p:val>
                                            <p:fltVal val="0"/>
                                          </p:val>
                                        </p:tav>
                                        <p:tav tm="100000">
                                          <p:val>
                                            <p:strVal val="#ppt_h"/>
                                          </p:val>
                                        </p:tav>
                                      </p:tavLst>
                                    </p:anim>
                                    <p:animEffect transition="in" filter="fade">
                                      <p:cBhvr>
                                        <p:cTn id="21" dur="500"/>
                                        <p:tgtEl>
                                          <p:spTgt spid="7"/>
                                        </p:tgtEl>
                                      </p:cBhvr>
                                    </p:animEffect>
                                  </p:childTnLst>
                                </p:cTn>
                              </p:par>
                            </p:childTnLst>
                          </p:cTn>
                        </p:par>
                        <p:par>
                          <p:cTn id="22" fill="hold">
                            <p:stCondLst>
                              <p:cond delay="2250"/>
                            </p:stCondLst>
                            <p:childTnLst>
                              <p:par>
                                <p:cTn id="23" presetID="22" presetClass="entr" presetSubtype="1" fill="hold" grpId="0" nodeType="afterEffect">
                                  <p:stCondLst>
                                    <p:cond delay="250"/>
                                  </p:stCondLst>
                                  <p:childTnLst>
                                    <p:set>
                                      <p:cBhvr>
                                        <p:cTn id="24" dur="1" fill="hold">
                                          <p:stCondLst>
                                            <p:cond delay="0"/>
                                          </p:stCondLst>
                                        </p:cTn>
                                        <p:tgtEl>
                                          <p:spTgt spid="8"/>
                                        </p:tgtEl>
                                        <p:attrNameLst>
                                          <p:attrName>style.visibility</p:attrName>
                                        </p:attrNameLst>
                                      </p:cBhvr>
                                      <p:to>
                                        <p:strVal val="visible"/>
                                      </p:to>
                                    </p:set>
                                    <p:animEffect transition="in" filter="wipe(up)">
                                      <p:cBhvr>
                                        <p:cTn id="25" dur="500"/>
                                        <p:tgtEl>
                                          <p:spTgt spid="8"/>
                                        </p:tgtEl>
                                      </p:cBhvr>
                                    </p:animEffect>
                                  </p:childTnLst>
                                </p:cTn>
                              </p:par>
                            </p:childTnLst>
                          </p:cTn>
                        </p:par>
                        <p:par>
                          <p:cTn id="26" fill="hold">
                            <p:stCondLst>
                              <p:cond delay="3000"/>
                            </p:stCondLst>
                            <p:childTnLst>
                              <p:par>
                                <p:cTn id="27" presetID="22" presetClass="entr" presetSubtype="1" fill="hold" grpId="0" nodeType="afterEffect">
                                  <p:stCondLst>
                                    <p:cond delay="250"/>
                                  </p:stCondLst>
                                  <p:childTnLst>
                                    <p:set>
                                      <p:cBhvr>
                                        <p:cTn id="28" dur="1" fill="hold">
                                          <p:stCondLst>
                                            <p:cond delay="0"/>
                                          </p:stCondLst>
                                        </p:cTn>
                                        <p:tgtEl>
                                          <p:spTgt spid="9"/>
                                        </p:tgtEl>
                                        <p:attrNameLst>
                                          <p:attrName>style.visibility</p:attrName>
                                        </p:attrNameLst>
                                      </p:cBhvr>
                                      <p:to>
                                        <p:strVal val="visible"/>
                                      </p:to>
                                    </p:set>
                                    <p:animEffect transition="in" filter="wipe(up)">
                                      <p:cBhvr>
                                        <p:cTn id="2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9"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180</TotalTime>
  <Words>558</Words>
  <Application>Microsoft Office PowerPoint</Application>
  <PresentationFormat>Widescreen</PresentationFormat>
  <Paragraphs>32</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Söhne</vt:lpstr>
      <vt:lpstr>Office Theme</vt:lpstr>
      <vt:lpstr>A Story of Courage and Advocacy</vt:lpstr>
      <vt:lpstr>Team Members</vt:lpstr>
      <vt:lpstr>Early Life and Education</vt:lpstr>
      <vt:lpstr>Taliban Takeover and Malala’s Activism</vt:lpstr>
      <vt:lpstr>Assassination Attempt and Recovery</vt:lpstr>
      <vt:lpstr>Continued Activism and Achievements</vt:lpstr>
      <vt:lpstr>Global Impact and Recognition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Story of Courage and Advocacy</dc:title>
  <dc:creator>Disandu 20220794</dc:creator>
  <cp:lastModifiedBy>Disandu 20220794</cp:lastModifiedBy>
  <cp:revision>1</cp:revision>
  <dcterms:created xsi:type="dcterms:W3CDTF">2023-11-12T14:29:05Z</dcterms:created>
  <dcterms:modified xsi:type="dcterms:W3CDTF">2023-11-12T17:30:04Z</dcterms:modified>
</cp:coreProperties>
</file>

<file path=docProps/thumbnail.jpeg>
</file>